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256" r:id="rId2"/>
    <p:sldId id="268" r:id="rId3"/>
    <p:sldId id="265" r:id="rId4"/>
    <p:sldId id="257" r:id="rId5"/>
    <p:sldId id="258" r:id="rId6"/>
    <p:sldId id="259" r:id="rId7"/>
    <p:sldId id="273" r:id="rId8"/>
    <p:sldId id="272" r:id="rId9"/>
    <p:sldId id="260" r:id="rId10"/>
    <p:sldId id="269" r:id="rId11"/>
    <p:sldId id="261" r:id="rId12"/>
    <p:sldId id="262" r:id="rId13"/>
    <p:sldId id="270" r:id="rId14"/>
    <p:sldId id="271" r:id="rId15"/>
    <p:sldId id="266" r:id="rId16"/>
    <p:sldId id="263" r:id="rId17"/>
    <p:sldId id="264" r:id="rId18"/>
    <p:sldId id="275" r:id="rId19"/>
    <p:sldId id="274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89" d="100"/>
          <a:sy n="89" d="100"/>
        </p:scale>
        <p:origin x="99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3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14,'38'0,"-2"0,-7 0,0 0,0 0,-1 0,-4 0,4 0,-10 0,10 0,-11 0,18 0,-19 0,18 0,-20 0,14 0,-10 4,4 0,0 1,-4-1,4-4,0 0,-4 0,5 0,-11 0,3 0,-7 0,4 0,-2 0,-3 3,7 1,-6 0,1 2,1-3,0 4,0-1,0-3,0 0,0-3,5-3,1-2,1-3,-1 0,1 3,-1-3,2 7,-7-5,5 5,-8-5,6 5,27-2,10 3,-11 2,2 2,-5 1,-1 3,28 10,-13 5,-6-5,-14-4,19 3,-16-5,18 5,-15-11,-1-1,-7-5,-5 0,-2-4,0-5,-4-4,4-2,-5-1,-1 4,1-2,0 2,-5 8,3-3,-2 6,0-3,2 4,-3 0,5 0,-5-3,4 2,-4-2,1 3,2-4,-2 4,3-4,1 4,-1 0,7 0,-5 0,4 0,-5 0,4 0,-3 0,5 0,-11 0,4 0,-4 0,0-4,0-4,-5 1,4-5,-3 8,2 1,3 3,-4 0,4 0,-3 0,-3 0,6 0,-3 0,0 0,1 0,-1 0,2 0,-1 0,1 0,-4 0,6 0,-4 0,1 0,1 0,-2 0,-1 0,3 0,-2 0,2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2.3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0,'44'0,"-9"0,-8 0,-9 0,4 0,1 0,-10 0,4 0,-10 0,3 0,0 0,1 0,2 0,-5 0,6 3,-6 1,2-1,1 0,-3-3,7 4,-8 0,3 2,-3 1,3 0,-2 0,2 0,-3 0,3-3,1-1,0-3,2 0,-6 0,7 3,-4-2,2 5,-3-5,1 2,1 0,0-2,-2 5,1-6,1 3,0-3,0 0,-1 0,0 0,2 0,-2 0,-1 0,3 0,-2 0,0 0,2 0,-3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4.7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1,'45'0,"-9"0,-8 0,-11 0,11 0,-10 0,4 0,6 0,-8 0,15 0,-18 0,11 0,-4 0,5 0,-10 0,7 0,-12 0,9 0,-11 0,3 0,-7 0,4 0,-2 3,2 1,-1 4,0-1,-4 0,4 0,-3 1,4 0,-5-2,3-2,0 0,1-4,2 2,-6-1,5 1,-2-2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7.8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1,'30'0,"0"0,-18 0,10 0,-8 0,12 0,-6 0,-1 0,2 0,-3 0,0 0,4 0,-5 0,-1 0,1 0,0 0,-5 0,4 0,-4 0,0 0,4 0,-8 3,7 1,-2 4,-1-3,0 1,-1-5,-3 6,6-3,-6-1,2 3,2-2,-4 0,5 2,-3-5,-2 4,5-1,-1 0,-1 3,0-6,0 1,-3-2,11 0,-10 0,9 4,-10-3,3 6,0-3,-4 3,6-3,-5 2,4-6,-2 7,-1-6,1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5.72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1,'34'0,"-7"0,-16 0,6 0,-7 0,6 0,-5 0,7 0,-5 0,9 3,-10 2,0 0,4-1,-4 0,4 0,-3 3,3 2,-4-2,0 1,4 0,-8-4,3 3,0-6,-2 2,5-3,-6 0,4 0,-1 0,-1 0,2 0,-3 0,1 0,2 0,-2 0,-1 0,3 0,-2 0,0 0,2 0,-1 0,-1 0,4 0,-6 0,4-3,-1-1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8.66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1,'30'0,"-1"0,-21 0,8 0,-9 0,4 0,0 0,-3 0,12 0,-11 0,10 0,-11 0,7 0,-2 0,-1 0,-1 3,-1 1,-2 3,4-3,-4-1,2 0,0-3,5 8,-3-8,8 8,-13-4,9 0,-8 2,4-4,-3 4,-1-6,5 4,-2-2,0-1,2 2,-6-3,6 0,-3 0,0 0,2 0,-4 0,4 0,-2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0.9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1,'41'0,"-2"0,-3 0,-5 4,5-3,-7 12,-5-10,3 5,-3-8,-1 0,-1 0,-5 0,-5 0,0 0,-3 0,2 0,-1 0,2 0,-3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4.4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1,'56'0,"-5"0,-22 0,0 0,7 0,-6 0,3 0,-10 0,-3 0,-8 0,-1 0,-2 0,2 0,1 0,-2 0,1 0,-1 0,0 0,3 0,-6 0,6 0,-2 3,0-2,2 2,-6-3,6 0,-3 0,1 0,0 3,-1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9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85,'30'0,"19"0,-8 0,21 0,-14 0,10 0,-1 0,7 0,0 0,-6 0,-12 0,6 0,-1 0,-11 0,4 0,-9 0,-5 0,13 0,-13-3,6-7,-12 4,10-8,-9 13,6-11,-4 10,-9-9,0 4,-7 1,-7-3,12 8,-9-2,9 3,-6 3,-2 1,5 0,-3-1,2-3,0 3,-5-3,7 4,-4-4,0 0,3 3,-5-3,2 6,0-2,2 0,-1 2,0-4,-1 0,1 2,0-4,1 4,-4-4,4 0,-2 0,0 0,2 5,-5-4,6 5,-1-6,4 0,5 0,-3 0,17 0,-10 0,18 0,-13 0,13 0,-6 0,0 0,5 0,-17 3,10-2,-17 2,3-3,-8 0,0 0,20 0,15 0,8 0,6 0,-25 0,-1 0,-13 4,11 1,-8 5,10 0,-13-1,-5-1,-7 0,-4-4,3 2,-2-2,2 3,-1-3,-1 2,4-6,-2 4,2-4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2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42,'66'0,"-30"0,1 0,-1 0,2 0,19 0,3 0,-10 0,1 0,-4 0,2 0,-3 0,9 0,-1 0,10 0,1 0,-11 0,0 0,4 0,1 0,1 0,-3 0,-16 0,-1 0,11 0,-2 0,17 0,-25 0,0 0,-4 0,-1 0,0 0,-2 0,20 0,-2 0,-8 0,-7 0,-1 0,-7-4,0 2,-5-6,-2 4,-6-1,1-2,-5 3,4-1,-8 2,7 3,-7 0,3 0,1 0,-4 0,8 0,-4 0,5 0,-1 0,7 0,0 0,13 0,-5 0,11 0,-5 0,0 0,-2 0,-6 5,0 0,1 0,-7 3,-1-7,-5 3,-5-4,0 0,-2 0,-3 3,0 9,-24-6,4 5,-16-11,12 0,-5 0,4-4,-4 0,0-1,8 1,-7 1,8 1,1-1,1 0,1 2,0-2,-3 3,4 0,-6 0,7 0,-6 0,8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6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19,'51'0,"6"0,-21 0,2 0,4 0,2 0,14 1,2-2,-17-2,2 1,0-1,3 2,2 1,0-1,3-2,0 0,1 1,4 4,1 1,0 1,0-4,1 1,-1 0,-4 1,1 2,-3-2,9-1,-4-2,-1 1,-4 0,-18 0,-2 0,5 0,0 0,23 0,-33 0,4 0,-7 0,4 0,13 0,-12 0,6 0,-12 0,10 0,-14 0,15 5,-17-1,-1 2,-5-3,-5-3,5 3,-4-3,4 3,-2-3,1 0,-1 0,2 0,-2 0,1 0,0 0,-1 0,0 0,3 0,-6 0,7 0,-5 0,2 0,0 3,-5 3,4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9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47,'59'0,"-24"0,-3 0,1 0,26 0,-12 0,15 0,-8 0,6 0,-13 0,4 0,2 0,0 0,1 0,5 0,-5 0,0 0,6 0,-21 0,11 0,-12 0,-1 0,-1-4,-7 3,0-4,0 5,0-4,0 3,0-3,7 4,-5 0,4 0,-6-4,7 3,-5-4,12 1,-12 2,4-3,1 5,1 0,1 0,4 0,-4 0,0 0,-3 0,-6 0,0 0,0 0,-6 0,-1 0,-5 0,-5 0,4 0,-8 0,3 3,-1-2,-2 2,5-3,-3 0,0 0,1 0,-1 0,0 0,4-2,-7 1,6-5,-6 5,7-2,-4 3,0 0,3 0,-6 0,6 0,-3 0,0 0,2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3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17,'30'0,"2"0,-1 0,-1 0,12 0,-4 0,7 0,-1 0,-10 0,2 0,14 0,-14 0,-2 0,11 0,7 0,-6 0,14 0,5 0,-14 0,-16 0,-1 0,11 0,21 0,-20 0,-4 0,-14 0,-5 0,1 0,4 0,-10 0,4 0,-5 0,-5 0,4 0,-8 0,3 0,-1 0,1 0,0 0,2 0,-5 0,5 0,2 0,1 0,-1 0,1 0,-8 0,7 0,-6 0,6 0,-7 0,3 0,0 0,0 0,-1 0,3 0,-5 0,5 0,-1 0,3 0,2 0,5 0,-4 0,10 0,-4 0,-1 0,5 0,-5 0,7 0,-7 0,4 0,-3-4,-1 2,5-2,-10 4,5 0,-7 0,1 0,-1 0,1 0,-5-3,4 2,-8-2,3 3,-1 0,1 0,0 0,2 0,-5 0,5 0,-2 0,0 0,2 0,-5 0,5 0,-3 0,1 3,1 3,-8 2,5 1,0-5,-1-2,10 2,-9-4,3 6,-1-5,-4 2,8 1,-8-3,5 2,-3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5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0,'54'0,"6"0,-6 0,-14 0,1 0,-3 0,1 0,6 0,3 0,0 0,-3 0,16 0,-17 0,-1 0,16 0,-23 0,1 0,0 0,-2 0,12 0,3 0,-29 0,13 0,-8 0,19 0,1 0,6 0,-7 0,-8 0,14 0,-4 6,7 0,-2 1,-8-2,-7-5,-1 0,-7 0,0 0,1 0,-7 0,-5 0,-3 4,-2-4,4 8,-1-8,-3 8,3-4,-4 0,5 0,-1-4,6 4,-3-3,2 4,-4-5,0 0,-5 3,4-3,-4 7,1-6,2 7,-3-8,5 4,5-4,-4 0,10 0,-10 0,4 0,-5 4,-5-3,-1 2,0-3,-1 0,1 0,1 0,-2 0,0 0,2 0,-3 0,1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3.7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0,'42'0,"-9"0,-15 0,-3 0,-7 0,8 0,-8 0,6 0,-7 0,11 0,-5 0,7 0,8 0,-3 0,12 0,6 0,-4 0,7 0,-3 0,-12 0,4 5,-11-1,-3 5,-4-1,-5 0,-1 0,-4-4,3 2,-2-2,5 2,-6-2,3 2,-3 1,-4 3,3 1,-5-1,5 0,-2-3,3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9.6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54,'30'0,"6"0,-23 0,9 0,-5 0,-1 0,6 0,-4 0,0 0,3 0,-7-4,8 3,-6-10,-3 9,2-5,-6 3,2 4,-2-6,-1 5,5-5,-5 5,5-5,-5 5,4-2,-2 3,0 0,3 0,-5 0,6 0,-6 0,4 0,-2 0,0 0,1 3,-1 1,-2 3,2 3,-3-2,3 2,-3-3,0 0,3 0,-3-1,4-2,-2 2,-1-4,5 0,-2-2,0 0,1 0,-2 0,-1 0,4-2,-4 1,2-2,1 3,-3 0,1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3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4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3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2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6" r:id="rId25"/>
    <p:sldLayoutId id="2147483687" r:id="rId2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2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7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hyperlink" Target="https://en.wikipedia.org/wiki/Joseph_Marie_Jacquar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(</a:t>
            </a:r>
            <a:r>
              <a:rPr lang="en" sz="800" dirty="0" err="1">
                <a:solidFill>
                  <a:srgbClr val="9A9A9C"/>
                </a:solidFill>
              </a:rPr>
              <a:t>Albert.Lionelle@colostate.edu</a:t>
            </a:r>
            <a:r>
              <a:rPr lang="en" sz="800" dirty="0">
                <a:solidFill>
                  <a:srgbClr val="9A9A9C"/>
                </a:solidFill>
              </a:rPr>
              <a:t>)</a:t>
            </a:r>
            <a:endParaRPr sz="800" dirty="0">
              <a:solidFill>
                <a:srgbClr val="9A9A9C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57439-87A9-473D-A943-E1DD07F95F2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49" y="33411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138594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If we have 4 bits, how many different things can we represent?</a:t>
            </a:r>
          </a:p>
          <a:p>
            <a:pPr marL="152400" lvl="0" indent="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And with 8?</a:t>
            </a:r>
          </a:p>
          <a:p>
            <a:pPr lvl="1" indent="-304800">
              <a:buSzPts val="1200"/>
              <a:buFont typeface="Courier New" panose="02070309020205020404" pitchFamily="49" charset="0"/>
              <a:buChar char="o"/>
            </a:pPr>
            <a:r>
              <a:rPr lang="en-US" dirty="0"/>
              <a:t>8 bits = 1 byte, basic unit of information</a:t>
            </a:r>
            <a:endParaRPr dirty="0"/>
          </a:p>
        </p:txBody>
      </p: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1"/>
            <a:ext cx="3704100" cy="1314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Would be painful to write it out / set 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All the time!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want to write english words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Thus the power of programming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5833427" y="3728012"/>
            <a:ext cx="464400" cy="843300"/>
            <a:chOff x="4471925" y="1345450"/>
            <a:chExt cx="464400" cy="843300"/>
          </a:xfrm>
        </p:grpSpPr>
        <p:sp>
          <p:nvSpPr>
            <p:cNvPr id="243" name="Google Shape;243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</p:grpSp>
      <p:sp>
        <p:nvSpPr>
          <p:cNvPr id="246" name="Google Shape;246;p43"/>
          <p:cNvSpPr txBox="1"/>
          <p:nvPr/>
        </p:nvSpPr>
        <p:spPr>
          <a:xfrm>
            <a:off x="4399727" y="3049337"/>
            <a:ext cx="4119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Note: Throughout Semester - we will write things in memory - but more of the style below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25" y="1142980"/>
            <a:ext cx="2305050" cy="4000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911523" y="1817850"/>
            <a:ext cx="4607804" cy="419750"/>
            <a:chOff x="2843696" y="1859042"/>
            <a:chExt cx="4607804" cy="41975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696" y="1878742"/>
              <a:ext cx="2305050" cy="4000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450" y="1859042"/>
              <a:ext cx="23050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9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27850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pass..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173451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designer</a:t>
            </a:r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55222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class Hello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printHello()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main(String </a:t>
              </a:r>
              <a:r>
                <a:rPr lang="en" sz="700" dirty="0" err="1">
                  <a:latin typeface="Consolas"/>
                  <a:ea typeface="Consolas"/>
                  <a:cs typeface="Consolas"/>
                  <a:sym typeface="Consolas"/>
                </a:rPr>
                <a:t>args</a:t>
              </a: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[])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 dirty="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9A784-19EB-8246-98A5-2C566997287E}"/>
              </a:ext>
            </a:extLst>
          </p:cNvPr>
          <p:cNvSpPr txBox="1"/>
          <p:nvPr/>
        </p:nvSpPr>
        <p:spPr>
          <a:xfrm>
            <a:off x="415646" y="3840901"/>
            <a:ext cx="4669452" cy="80534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39700" indent="0">
              <a:spcBef>
                <a:spcPts val="0"/>
              </a:spcBef>
              <a:buSzPts val="1400"/>
              <a:buNone/>
            </a:pPr>
            <a:r>
              <a:rPr lang="en-US" sz="1500" b="1" dirty="0"/>
              <a:t>Fun Fact</a:t>
            </a:r>
          </a:p>
          <a:p>
            <a:pPr marL="139700" lvl="0" algn="l" rtl="0">
              <a:spcBef>
                <a:spcPts val="400"/>
              </a:spcBef>
              <a:spcAft>
                <a:spcPts val="0"/>
              </a:spcAft>
              <a:buSzPts val="1400"/>
            </a:pPr>
            <a:r>
              <a:rPr lang="en-US" sz="1400" dirty="0"/>
              <a:t>Android is the </a:t>
            </a:r>
            <a:r>
              <a:rPr lang="en-US" sz="1400" u="sng" dirty="0"/>
              <a:t>most used</a:t>
            </a:r>
            <a:r>
              <a:rPr lang="en-US" sz="1400" dirty="0"/>
              <a:t> operating system in the world</a:t>
            </a:r>
          </a:p>
          <a:p>
            <a:pPr marL="914400" indent="-317500">
              <a:buSzPts val="1400"/>
              <a:buChar char="○"/>
            </a:pPr>
            <a:r>
              <a:rPr lang="en-US" u="sng" dirty="0"/>
              <a:t>Written in Java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AB100F-EEA5-B940-91CC-5DD4C4CC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 Problem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51550-E66C-7A4A-8DD9-0E29595B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farmer with a pet fox goes to the market and buys, a bag of grain and a chicken. </a:t>
            </a:r>
          </a:p>
          <a:p>
            <a:r>
              <a:rPr lang="en-US" dirty="0"/>
              <a:t>On the way home, she comes to a river, and a boat where she can only put one in at a time. </a:t>
            </a:r>
          </a:p>
          <a:p>
            <a:pPr lvl="1"/>
            <a:r>
              <a:rPr lang="en-US" dirty="0"/>
              <a:t>HOWEVER:</a:t>
            </a:r>
          </a:p>
          <a:p>
            <a:pPr lvl="1"/>
            <a:r>
              <a:rPr lang="en-US" dirty="0"/>
              <a:t>If left alone, the chicken will eat the bag of grain</a:t>
            </a:r>
          </a:p>
          <a:p>
            <a:pPr lvl="1"/>
            <a:r>
              <a:rPr lang="en-US" dirty="0"/>
              <a:t>If left alone, the fox will eat the chicken.</a:t>
            </a:r>
          </a:p>
          <a:p>
            <a:r>
              <a:rPr lang="en-US" dirty="0"/>
              <a:t>Think-pair-share</a:t>
            </a:r>
          </a:p>
          <a:p>
            <a:pPr lvl="1"/>
            <a:r>
              <a:rPr lang="en-US" dirty="0"/>
              <a:t>How can she get all three items over the river, without loosing any</a:t>
            </a:r>
          </a:p>
          <a:p>
            <a:pPr lvl="1"/>
            <a:r>
              <a:rPr lang="en-US" dirty="0"/>
              <a:t>She has to use the boat, and she has to row it – so what she doesn’t take is alone on the rivers edge. </a:t>
            </a:r>
          </a:p>
          <a:p>
            <a:r>
              <a:rPr lang="en-US" dirty="0"/>
              <a:t>Part 1: Think About it</a:t>
            </a:r>
          </a:p>
          <a:p>
            <a:r>
              <a:rPr lang="en-US" dirty="0"/>
              <a:t>Part 2: with a partner(s) attempt to solve it</a:t>
            </a:r>
          </a:p>
          <a:p>
            <a:r>
              <a:rPr lang="en-US" dirty="0"/>
              <a:t>Part 3: write it down – in a step, by step series of instructions others can follow! </a:t>
            </a:r>
          </a:p>
          <a:p>
            <a:r>
              <a:rPr lang="en-US" dirty="0"/>
              <a:t>Part 4: share with the class different ideas</a:t>
            </a:r>
          </a:p>
        </p:txBody>
      </p:sp>
    </p:spTree>
    <p:extLst>
      <p:ext uri="{BB962C8B-B14F-4D97-AF65-F5344CB8AC3E}">
        <p14:creationId xmlns:p14="http://schemas.microsoft.com/office/powerpoint/2010/main" val="26448631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621DA-8B60-B247-AF8C-19D97D2B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Farmer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2575E-0AD9-DD4A-8339-9833275FA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181662"/>
          </a:xfrm>
        </p:spPr>
        <p:txBody>
          <a:bodyPr numCol="2"/>
          <a:lstStyle/>
          <a:p>
            <a:pPr>
              <a:buFont typeface="+mj-lt"/>
              <a:buAutoNum type="arabicPeriod"/>
            </a:pPr>
            <a:r>
              <a:rPr lang="en-US" dirty="0"/>
              <a:t>Row the boat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 and set on bank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fox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fox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fox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grain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grain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grain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chicken across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 home with grain, chicken, 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25E1B-5C12-5A45-A5D2-4F57BAE2FB32}"/>
              </a:ext>
            </a:extLst>
          </p:cNvPr>
          <p:cNvSpPr txBox="1"/>
          <p:nvPr/>
        </p:nvSpPr>
        <p:spPr>
          <a:xfrm>
            <a:off x="5015142" y="4107466"/>
            <a:ext cx="2183611" cy="235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7" dirty="0"/>
              <a:t>17-21 steps! (maybe some for farmer)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14:cNvPr>
              <p14:cNvContentPartPr/>
              <p14:nvPr/>
            </p14:nvContentPartPr>
            <p14:xfrm>
              <a:off x="834093" y="1440593"/>
              <a:ext cx="894335" cy="590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09" y="1333171"/>
                <a:ext cx="1001943" cy="2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14:cNvPr>
              <p14:cNvContentPartPr/>
              <p14:nvPr/>
            </p14:nvContentPartPr>
            <p14:xfrm>
              <a:off x="860181" y="1999273"/>
              <a:ext cx="892668" cy="5932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189" y="1892066"/>
                <a:ext cx="1000292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14:cNvPr>
              <p14:cNvContentPartPr/>
              <p14:nvPr/>
            </p14:nvContentPartPr>
            <p14:xfrm>
              <a:off x="896668" y="2561004"/>
              <a:ext cx="935550" cy="2167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673" y="2454386"/>
                <a:ext cx="1043180" cy="2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14:cNvPr>
              <p14:cNvContentPartPr/>
              <p14:nvPr/>
            </p14:nvContentPartPr>
            <p14:xfrm>
              <a:off x="938560" y="3391561"/>
              <a:ext cx="855979" cy="2287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589" y="3284353"/>
                <a:ext cx="963561" cy="23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14:cNvPr>
              <p14:cNvContentPartPr/>
              <p14:nvPr/>
            </p14:nvContentPartPr>
            <p14:xfrm>
              <a:off x="938560" y="4192210"/>
              <a:ext cx="827629" cy="1691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561" y="4084242"/>
                <a:ext cx="935268" cy="232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14:cNvPr>
              <p14:cNvContentPartPr/>
              <p14:nvPr/>
            </p14:nvContentPartPr>
            <p14:xfrm>
              <a:off x="4954731" y="1777320"/>
              <a:ext cx="846450" cy="2191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0748" y="1669527"/>
                <a:ext cx="954056" cy="23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14:cNvPr>
              <p14:cNvContentPartPr/>
              <p14:nvPr/>
            </p14:nvContentPartPr>
            <p14:xfrm>
              <a:off x="5015142" y="2313101"/>
              <a:ext cx="831679" cy="3525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61160" y="2205165"/>
                <a:ext cx="939283" cy="250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14:cNvPr>
              <p14:cNvContentPartPr/>
              <p14:nvPr/>
            </p14:nvContentPartPr>
            <p14:xfrm>
              <a:off x="849497" y="1743730"/>
              <a:ext cx="256818" cy="4955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544" y="1636006"/>
                <a:ext cx="364365" cy="264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14:cNvPr>
              <p14:cNvContentPartPr/>
              <p14:nvPr/>
            </p14:nvContentPartPr>
            <p14:xfrm>
              <a:off x="923074" y="2862877"/>
              <a:ext cx="263965" cy="302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9130" y="2754820"/>
                <a:ext cx="371493" cy="24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14:cNvPr>
              <p14:cNvContentPartPr/>
              <p14:nvPr/>
            </p14:nvContentPartPr>
            <p14:xfrm>
              <a:off x="985887" y="3667682"/>
              <a:ext cx="240856" cy="3478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883" y="3560109"/>
                <a:ext cx="348503" cy="249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14:cNvPr>
              <p14:cNvContentPartPr/>
              <p14:nvPr/>
            </p14:nvContentPartPr>
            <p14:xfrm>
              <a:off x="5015142" y="1497650"/>
              <a:ext cx="239903" cy="2596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61191" y="1389450"/>
                <a:ext cx="347446" cy="242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14:cNvPr>
              <p14:cNvContentPartPr/>
              <p14:nvPr/>
            </p14:nvContentPartPr>
            <p14:xfrm>
              <a:off x="5054130" y="2582683"/>
              <a:ext cx="273732" cy="4669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00175" y="2474928"/>
                <a:ext cx="381282" cy="261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14:cNvPr>
              <p14:cNvContentPartPr/>
              <p14:nvPr/>
            </p14:nvContentPartPr>
            <p14:xfrm>
              <a:off x="896668" y="2307991"/>
              <a:ext cx="209647" cy="2882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2728" y="2199893"/>
                <a:ext cx="317168" cy="24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14:cNvPr>
              <p14:cNvContentPartPr/>
              <p14:nvPr/>
            </p14:nvContentPartPr>
            <p14:xfrm>
              <a:off x="975799" y="3162428"/>
              <a:ext cx="194876" cy="2620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867" y="3054732"/>
                <a:ext cx="302381" cy="2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14:cNvPr>
              <p14:cNvContentPartPr/>
              <p14:nvPr/>
            </p14:nvContentPartPr>
            <p14:xfrm>
              <a:off x="960202" y="3954800"/>
              <a:ext cx="152947" cy="1072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221" y="3847590"/>
                <a:ext cx="260550" cy="22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14:cNvPr>
              <p14:cNvContentPartPr/>
              <p14:nvPr/>
            </p14:nvContentPartPr>
            <p14:xfrm>
              <a:off x="5038965" y="2071125"/>
              <a:ext cx="192256" cy="5003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84961" y="1963918"/>
                <a:ext cx="299905" cy="219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022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C0E09-9751-C84F-A2E4-B4C54DC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F90D-FCC1-9549-874D-033B782A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use </a:t>
            </a:r>
            <a:r>
              <a:rPr lang="en-US" dirty="0" err="1"/>
              <a:t>Zybooks</a:t>
            </a:r>
            <a:r>
              <a:rPr lang="en-US" dirty="0"/>
              <a:t> – for today, so you can see! </a:t>
            </a:r>
          </a:p>
        </p:txBody>
      </p:sp>
    </p:spTree>
    <p:extLst>
      <p:ext uri="{BB962C8B-B14F-4D97-AF65-F5344CB8AC3E}">
        <p14:creationId xmlns:p14="http://schemas.microsoft.com/office/powerpoint/2010/main" val="22948751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a set of instructions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32496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2000" y="15670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F4BE0-81A2-4AFE-967D-8656B36F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E9B50-9AC4-4506-B0D6-65C2D9E4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997" y="2899851"/>
            <a:ext cx="6448500" cy="1166540"/>
          </a:xfrm>
        </p:spPr>
        <p:txBody>
          <a:bodyPr/>
          <a:lstStyle/>
          <a:p>
            <a:r>
              <a:rPr lang="en-US" dirty="0"/>
              <a:t>Break up into pairs at the table. Only one person needs to code, the other will guide. </a:t>
            </a:r>
          </a:p>
          <a:p>
            <a:r>
              <a:rPr lang="en-US" dirty="0"/>
              <a:t>Select “in class” activity in canvas</a:t>
            </a:r>
          </a:p>
          <a:p>
            <a:r>
              <a:rPr lang="en-US" dirty="0"/>
              <a:t>Work together on building your ASCII Art</a:t>
            </a:r>
          </a:p>
        </p:txBody>
      </p:sp>
    </p:spTree>
    <p:extLst>
      <p:ext uri="{BB962C8B-B14F-4D97-AF65-F5344CB8AC3E}">
        <p14:creationId xmlns:p14="http://schemas.microsoft.com/office/powerpoint/2010/main" val="27833894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07212-6590-7C40-ABA0-ED384440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Weekend Homework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86321-5885-9C40-A8EF-ACD462705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997" y="2899851"/>
            <a:ext cx="6448500" cy="672000"/>
          </a:xfrm>
        </p:spPr>
        <p:txBody>
          <a:bodyPr/>
          <a:lstStyle/>
          <a:p>
            <a:r>
              <a:rPr lang="en-US" dirty="0"/>
              <a:t>Observe the world around you – what are three things you see daily that could benefit with the use of technology? – Bring them to class Monday. </a:t>
            </a:r>
          </a:p>
        </p:txBody>
      </p:sp>
    </p:spTree>
    <p:extLst>
      <p:ext uri="{BB962C8B-B14F-4D97-AF65-F5344CB8AC3E}">
        <p14:creationId xmlns:p14="http://schemas.microsoft.com/office/powerpoint/2010/main" val="26177661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8" y="868009"/>
            <a:ext cx="8312700" cy="672000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593797"/>
            <a:ext cx="4805586" cy="2902899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Help Desk (coding help) starts SUNDAY in the Computer Science Building - 120 Lab. </a:t>
            </a:r>
          </a:p>
          <a:p>
            <a:endParaRPr lang="en-US" dirty="0"/>
          </a:p>
          <a:p>
            <a:r>
              <a:rPr lang="en-US" b="1" dirty="0"/>
              <a:t>Readings done BEFORE class!</a:t>
            </a:r>
          </a:p>
          <a:p>
            <a:pPr lvl="1"/>
            <a:r>
              <a:rPr lang="en-US" dirty="0"/>
              <a:t>Will make lectures easier for you!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sp>
        <p:nvSpPr>
          <p:cNvPr id="8" name="Google Shape;186;p39">
            <a:extLst>
              <a:ext uri="{FF2B5EF4-FFF2-40B4-BE49-F238E27FC236}">
                <a16:creationId xmlns:a16="http://schemas.microsoft.com/office/drawing/2014/main" id="{CB2AA412-D130-43EF-906E-4BF94229CAED}"/>
              </a:ext>
            </a:extLst>
          </p:cNvPr>
          <p:cNvSpPr txBox="1">
            <a:spLocks/>
          </p:cNvSpPr>
          <p:nvPr/>
        </p:nvSpPr>
        <p:spPr>
          <a:xfrm>
            <a:off x="415650" y="431571"/>
            <a:ext cx="8312700" cy="38265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Welcome Question – Brainstorm as many industries in which computing is being applied (and how!)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2D8E-758C-5C40-AB20-4179AA1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Question Follow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F8F2-DB00-B24F-8FEE-984DFD19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7"/>
            <a:ext cx="8312700" cy="3086247"/>
          </a:xfrm>
        </p:spPr>
        <p:txBody>
          <a:bodyPr/>
          <a:lstStyle/>
          <a:p>
            <a:r>
              <a:rPr lang="en-US" dirty="0"/>
              <a:t>Brainstorm industries in which computers are used in</a:t>
            </a:r>
          </a:p>
          <a:p>
            <a:pPr lvl="2"/>
            <a:r>
              <a:rPr lang="en-US" dirty="0"/>
              <a:t>How many require specialized applications?</a:t>
            </a:r>
          </a:p>
          <a:p>
            <a:pPr lvl="2"/>
            <a:r>
              <a:rPr lang="en-US" dirty="0"/>
              <a:t>Saying all is not a valid answer (for this)! – you must have an actual use before listing the industry</a:t>
            </a:r>
          </a:p>
          <a:p>
            <a:r>
              <a:rPr lang="en-US" dirty="0"/>
              <a:t>Circle the one you think was the “first industry”</a:t>
            </a:r>
          </a:p>
          <a:p>
            <a:endParaRPr lang="en-US" dirty="0"/>
          </a:p>
          <a:p>
            <a:r>
              <a:rPr lang="en-US" dirty="0"/>
              <a:t>Deeper discussion:</a:t>
            </a:r>
          </a:p>
          <a:p>
            <a:pPr lvl="1"/>
            <a:r>
              <a:rPr lang="en-US" dirty="0"/>
              <a:t>Why are computers involved in so many? </a:t>
            </a:r>
          </a:p>
          <a:p>
            <a:pPr lvl="1"/>
            <a:r>
              <a:rPr lang="en-US" dirty="0"/>
              <a:t>What do they accomplish that humans can’t/don’t?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963D-DFE8-B14B-9E16-D67AE56593FA}"/>
              </a:ext>
            </a:extLst>
          </p:cNvPr>
          <p:cNvSpPr txBox="1"/>
          <p:nvPr/>
        </p:nvSpPr>
        <p:spPr>
          <a:xfrm>
            <a:off x="8521714" y="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70930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Computer?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271081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The industry - Weaving!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Jacquard loom / machine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Invented by  Joseph Marie Jacquard in </a:t>
            </a:r>
            <a:r>
              <a:rPr lang="en" b="1" dirty="0"/>
              <a:t>1804</a:t>
            </a:r>
            <a:endParaRPr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Cards set the patterns, colors, </a:t>
            </a:r>
            <a:r>
              <a:rPr lang="en" dirty="0" err="1"/>
              <a:t>etc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Very specific use - not general purpose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Charles Babbage – First general purpose machine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Ada Lovelace – First programmer of the general purpose machine</a:t>
            </a:r>
          </a:p>
          <a:p>
            <a:pPr marL="609600" lvl="1" indent="0">
              <a:spcBef>
                <a:spcPts val="0"/>
              </a:spcBef>
              <a:buSzPts val="1200"/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We have come a long way over the years!!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 dirty="0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0" y="497243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419595" y="3999481"/>
            <a:ext cx="3862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sz="950" dirty="0">
                <a:solidFill>
                  <a:srgbClr val="222222"/>
                </a:solidFill>
              </a:rPr>
              <a:t>This portrait of </a:t>
            </a:r>
            <a:r>
              <a:rPr lang="en" sz="950" u="sng" dirty="0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 dirty="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 dirty="0"/>
          </a:p>
        </p:txBody>
      </p:sp>
      <p:pic>
        <p:nvPicPr>
          <p:cNvPr id="6" name="Picture 2" descr="File:A Jacquard loom showing information punchcards, National Museum of Scotl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9" y="951214"/>
            <a:ext cx="1932334" cy="12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97021" y="2238632"/>
            <a:ext cx="196428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A Jacquard– ref: https://en.wikipedia.org/wiki/File:A_Jacquard_loom_showing_information_punchcards,_National_Museum_of_Scotland.jpg</a:t>
            </a:r>
          </a:p>
          <a:p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a long way!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our everyday life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Phones, Watches, Laptops, more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None of it works without people!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is a </a:t>
            </a:r>
            <a:r>
              <a:rPr lang="en" u="sng"/>
              <a:t>human activity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Computers work in concert with humanity, not seperate.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of a violin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 it create music by itself?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Hold STATE</a:t>
            </a:r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15650" y="1271084"/>
            <a:ext cx="8407200" cy="3082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of water states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Liquid, Ice, Gas - it is said to have multiple states.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Memory has two states (binary)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and Off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Yes and No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and false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and 0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stored in a </a:t>
            </a:r>
            <a:r>
              <a:rPr lang="en" b="1"/>
              <a:t>BIT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representational power of the computer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bunch of  </a:t>
            </a:r>
            <a:r>
              <a:rPr lang="en" b="1"/>
              <a:t>bits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Representing various states!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0" y="3871725"/>
            <a:ext cx="3194625" cy="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186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1250953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788388"/>
            <a:ext cx="1748639" cy="1532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A27C3-BF55-6A46-AD97-7C242A31D4DC}"/>
              </a:ext>
            </a:extLst>
          </p:cNvPr>
          <p:cNvSpPr txBox="1"/>
          <p:nvPr/>
        </p:nvSpPr>
        <p:spPr>
          <a:xfrm>
            <a:off x="4802588" y="4049759"/>
            <a:ext cx="4083600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Key Point </a:t>
            </a:r>
          </a:p>
          <a:p>
            <a:r>
              <a:rPr lang="en-US" dirty="0"/>
              <a:t>With only three “bits” we can represent 8 values. An efficient use of space.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1C61-B300-BD46-AA8C-FACFC0327575}"/>
              </a:ext>
            </a:extLst>
          </p:cNvPr>
          <p:cNvSpPr txBox="1"/>
          <p:nvPr/>
        </p:nvSpPr>
        <p:spPr>
          <a:xfrm>
            <a:off x="6319699" y="201223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280B7-B1FC-A949-8CA0-762C594994C4}"/>
              </a:ext>
            </a:extLst>
          </p:cNvPr>
          <p:cNvSpPr txBox="1"/>
          <p:nvPr/>
        </p:nvSpPr>
        <p:spPr>
          <a:xfrm>
            <a:off x="6339173" y="232817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 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FE040-F693-F045-9C71-DBABF7C1474C}"/>
              </a:ext>
            </a:extLst>
          </p:cNvPr>
          <p:cNvSpPr txBox="1"/>
          <p:nvPr/>
        </p:nvSpPr>
        <p:spPr>
          <a:xfrm>
            <a:off x="6339173" y="1421127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 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8B3DF-FEDF-3F46-8DE7-3ED8558F4721}"/>
              </a:ext>
            </a:extLst>
          </p:cNvPr>
          <p:cNvSpPr txBox="1"/>
          <p:nvPr/>
        </p:nvSpPr>
        <p:spPr>
          <a:xfrm>
            <a:off x="6339173" y="172076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AEAFE-9224-0749-AECD-3325DCFDA0B9}"/>
              </a:ext>
            </a:extLst>
          </p:cNvPr>
          <p:cNvSpPr txBox="1"/>
          <p:nvPr/>
        </p:nvSpPr>
        <p:spPr>
          <a:xfrm>
            <a:off x="6239787" y="2812232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 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CADA1-9508-8C4D-B44A-AB8610CBB264}"/>
              </a:ext>
            </a:extLst>
          </p:cNvPr>
          <p:cNvSpPr txBox="1"/>
          <p:nvPr/>
        </p:nvSpPr>
        <p:spPr>
          <a:xfrm>
            <a:off x="6926192" y="28122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F61CA-BFAB-6847-9373-F3B6D600C533}"/>
              </a:ext>
            </a:extLst>
          </p:cNvPr>
          <p:cNvSpPr txBox="1"/>
          <p:nvPr/>
        </p:nvSpPr>
        <p:spPr>
          <a:xfrm>
            <a:off x="6985220" y="23099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ADFB8-9A17-0F4A-8979-8F30FE23A361}"/>
              </a:ext>
            </a:extLst>
          </p:cNvPr>
          <p:cNvSpPr txBox="1"/>
          <p:nvPr/>
        </p:nvSpPr>
        <p:spPr>
          <a:xfrm>
            <a:off x="6985220" y="20203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EC7B0-C633-C142-9742-75514AE2F5E2}"/>
              </a:ext>
            </a:extLst>
          </p:cNvPr>
          <p:cNvSpPr txBox="1"/>
          <p:nvPr/>
        </p:nvSpPr>
        <p:spPr>
          <a:xfrm>
            <a:off x="6975885" y="17150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43D09-3F92-1348-BA26-D20B42975421}"/>
              </a:ext>
            </a:extLst>
          </p:cNvPr>
          <p:cNvSpPr txBox="1"/>
          <p:nvPr/>
        </p:nvSpPr>
        <p:spPr>
          <a:xfrm>
            <a:off x="6985220" y="1424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9182C-F055-CF44-9F18-6D04ABC8284E}"/>
              </a:ext>
            </a:extLst>
          </p:cNvPr>
          <p:cNvSpPr txBox="1"/>
          <p:nvPr/>
        </p:nvSpPr>
        <p:spPr>
          <a:xfrm>
            <a:off x="6239787" y="25694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1001 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8FCB2-7AC8-CC43-B561-5AAD0765C717}"/>
              </a:ext>
            </a:extLst>
          </p:cNvPr>
          <p:cNvSpPr txBox="1"/>
          <p:nvPr/>
        </p:nvSpPr>
        <p:spPr>
          <a:xfrm>
            <a:off x="7006105" y="25728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273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186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1250953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788388"/>
            <a:ext cx="1748639" cy="1532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5021" y="3323711"/>
            <a:ext cx="422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1 * 2</a:t>
            </a:r>
            <a:r>
              <a:rPr lang="en-US" sz="2400" baseline="30000" dirty="0"/>
              <a:t>0</a:t>
            </a:r>
            <a:r>
              <a:rPr lang="en-US" sz="2400" dirty="0"/>
              <a:t> + 0 * 2</a:t>
            </a:r>
            <a:r>
              <a:rPr lang="en-US" sz="2400" baseline="30000" dirty="0"/>
              <a:t>1</a:t>
            </a:r>
            <a:r>
              <a:rPr lang="en-US" sz="2400" dirty="0"/>
              <a:t> + 0 * 2</a:t>
            </a:r>
            <a:r>
              <a:rPr lang="en-US" sz="2400" baseline="30000" dirty="0"/>
              <a:t>2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400763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221574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936009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36352"/>
              </p:ext>
            </p:extLst>
          </p:nvPr>
        </p:nvGraphicFramePr>
        <p:xfrm>
          <a:off x="685800" y="2476510"/>
          <a:ext cx="1939158" cy="69625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6386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71222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602472"/>
              </p:ext>
            </p:extLst>
          </p:nvPr>
        </p:nvGraphicFramePr>
        <p:xfrm>
          <a:off x="688428" y="3245616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</a:t>
                      </a:r>
                      <a:r>
                        <a:rPr lang="en-US" baseline="30000"/>
                        <a:t>1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187499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450599"/>
              </p:ext>
            </p:extLst>
          </p:nvPr>
        </p:nvGraphicFramePr>
        <p:xfrm>
          <a:off x="685800" y="408450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0594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5909" y="253568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03134" y="325466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59127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2</a:t>
            </a:r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84062"/>
              </p:ext>
            </p:extLst>
          </p:nvPr>
        </p:nvGraphicFramePr>
        <p:xfrm>
          <a:off x="3577462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</a:t>
                      </a:r>
                      <a:r>
                        <a:rPr lang="en-US" baseline="30000"/>
                        <a:t>1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540598"/>
                  </a:ext>
                </a:extLst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7020"/>
              </p:ext>
            </p:extLst>
          </p:nvPr>
        </p:nvGraphicFramePr>
        <p:xfrm>
          <a:off x="3586005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97444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908712"/>
              </p:ext>
            </p:extLst>
          </p:nvPr>
        </p:nvGraphicFramePr>
        <p:xfrm>
          <a:off x="3603723" y="405128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190836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634861" y="254797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631568" y="333075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631568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5</a:t>
            </a:r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675647"/>
              </p:ext>
            </p:extLst>
          </p:nvPr>
        </p:nvGraphicFramePr>
        <p:xfrm>
          <a:off x="6395545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033601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158132"/>
              </p:ext>
            </p:extLst>
          </p:nvPr>
        </p:nvGraphicFramePr>
        <p:xfrm>
          <a:off x="6391929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992944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8328459" y="2576841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6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328459" y="3364152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1349</Words>
  <Application>Microsoft Office PowerPoint</Application>
  <PresentationFormat>On-screen Show (16:9)</PresentationFormat>
  <Paragraphs>258</Paragraphs>
  <Slides>19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Consolas</vt:lpstr>
      <vt:lpstr>Proxima Nova</vt:lpstr>
      <vt:lpstr>Courier New</vt:lpstr>
      <vt:lpstr>Source Sans Pro</vt:lpstr>
      <vt:lpstr>Arial</vt:lpstr>
      <vt:lpstr>Office Theme</vt:lpstr>
      <vt:lpstr>PowerPoint Presentation</vt:lpstr>
      <vt:lpstr>Weekly Announcements! </vt:lpstr>
      <vt:lpstr>Opening Question Follow</vt:lpstr>
      <vt:lpstr>First Computer?</vt:lpstr>
      <vt:lpstr>Computers</vt:lpstr>
      <vt:lpstr>Computers Hold STATE</vt:lpstr>
      <vt:lpstr>Bits and Numbers</vt:lpstr>
      <vt:lpstr>Bits and Numbers</vt:lpstr>
      <vt:lpstr>Bits and Numbers</vt:lpstr>
      <vt:lpstr>Bits and Numbers</vt:lpstr>
      <vt:lpstr>Coding</vt:lpstr>
      <vt:lpstr>Java Bytecode</vt:lpstr>
      <vt:lpstr>Warm Up Problem </vt:lpstr>
      <vt:lpstr>Farmer Solution</vt:lpstr>
      <vt:lpstr>Live Code Example</vt:lpstr>
      <vt:lpstr>Program is a set of instructions</vt:lpstr>
      <vt:lpstr>Method</vt:lpstr>
      <vt:lpstr>Your Turn</vt:lpstr>
      <vt:lpstr>Weekend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29</cp:revision>
  <dcterms:modified xsi:type="dcterms:W3CDTF">2022-01-20T23:22:04Z</dcterms:modified>
</cp:coreProperties>
</file>